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c90c7050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c90c7050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7c90c70509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7c90c70509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7c90c70509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7c90c70509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7c90c70509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7c90c70509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c90c705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c90c705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c90c7050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c90c705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c90c7050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c90c7050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c90c7050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c90c7050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7c90c7050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7c90c7050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Relationship Id="rId6" Type="http://schemas.openxmlformats.org/officeDocument/2006/relationships/slide" Target="/ppt/slides/slide9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9.xml"/><Relationship Id="rId3" Type="http://schemas.openxmlformats.org/officeDocument/2006/relationships/slide" Target="/ppt/slides/slide9.xml"/><Relationship Id="rId4" Type="http://schemas.openxmlformats.org/officeDocument/2006/relationships/slide" Target="/ppt/slides/slide9.xml"/><Relationship Id="rId5" Type="http://schemas.openxmlformats.org/officeDocument/2006/relationships/slide" Target="/ppt/slides/slide9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Relationship Id="rId4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gif"/><Relationship Id="rId4" Type="http://schemas.openxmlformats.org/officeDocument/2006/relationships/image" Target="../media/image5.jpg"/><Relationship Id="rId5" Type="http://schemas.openxmlformats.org/officeDocument/2006/relationships/image" Target="../media/image4.jpg"/><Relationship Id="rId6" Type="http://schemas.openxmlformats.org/officeDocument/2006/relationships/image" Target="../media/image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Relationship Id="rId4" Type="http://schemas.openxmlformats.org/officeDocument/2006/relationships/image" Target="../media/image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medium.com/@ksuryaremanan/beginners-guide-to-object-detection-algorithms-6620fb31c375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DocClassifier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Payman Janbakhsh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/>
          <p:nvPr>
            <p:ph type="title"/>
          </p:nvPr>
        </p:nvSpPr>
        <p:spPr>
          <a:xfrm>
            <a:off x="1007900" y="0"/>
            <a:ext cx="7032000" cy="9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0000"/>
                </a:solidFill>
              </a:rPr>
              <a:t>Object detection </a:t>
            </a:r>
            <a:endParaRPr b="1"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1" name="Google Shape;2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888" y="780050"/>
            <a:ext cx="7399775" cy="423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Data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	</a:t>
            </a:r>
            <a:r>
              <a:rPr lang="en-GB" sz="1800"/>
              <a:t>PDF files</a:t>
            </a:r>
            <a:endParaRPr sz="1800"/>
          </a:p>
        </p:txBody>
      </p:sp>
      <p:sp>
        <p:nvSpPr>
          <p:cNvPr id="287" name="Google Shape;287;p27"/>
          <p:cNvSpPr txBox="1"/>
          <p:nvPr/>
        </p:nvSpPr>
        <p:spPr>
          <a:xfrm>
            <a:off x="2525125" y="1445924"/>
            <a:ext cx="7329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8" name="Google Shape;288;p27"/>
          <p:cNvSpPr txBox="1"/>
          <p:nvPr>
            <p:ph idx="1" type="body"/>
          </p:nvPr>
        </p:nvSpPr>
        <p:spPr>
          <a:xfrm>
            <a:off x="3324450" y="1367325"/>
            <a:ext cx="54741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400"/>
              </a:spcAft>
              <a:buNone/>
            </a:pPr>
            <a:r>
              <a:rPr b="1"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Single pdf pages  			single jpg files</a:t>
            </a: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	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7"/>
          <p:cNvSpPr txBox="1"/>
          <p:nvPr/>
        </p:nvSpPr>
        <p:spPr>
          <a:xfrm>
            <a:off x="2475800" y="2167352"/>
            <a:ext cx="7329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0" name="Google Shape;290;p27"/>
          <p:cNvSpPr txBox="1"/>
          <p:nvPr>
            <p:ph idx="1" type="body"/>
          </p:nvPr>
        </p:nvSpPr>
        <p:spPr>
          <a:xfrm>
            <a:off x="3098650" y="1987925"/>
            <a:ext cx="61971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Each page to be segmented into classes (labels)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1" name="Google Shape;291;p27"/>
          <p:cNvCxnSpPr/>
          <p:nvPr/>
        </p:nvCxnSpPr>
        <p:spPr>
          <a:xfrm>
            <a:off x="5694750" y="1847925"/>
            <a:ext cx="5019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92" name="Google Shape;2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925" y="2176125"/>
            <a:ext cx="1867375" cy="233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8199" y="2818950"/>
            <a:ext cx="1706354" cy="21636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4" name="Google Shape;294;p27"/>
          <p:cNvCxnSpPr/>
          <p:nvPr/>
        </p:nvCxnSpPr>
        <p:spPr>
          <a:xfrm>
            <a:off x="2408675" y="3061000"/>
            <a:ext cx="852900" cy="652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Steps</a:t>
            </a:r>
            <a:endParaRPr sz="3000"/>
          </a:p>
        </p:txBody>
      </p:sp>
      <p:sp>
        <p:nvSpPr>
          <p:cNvPr id="300" name="Google Shape;300;p28"/>
          <p:cNvSpPr txBox="1"/>
          <p:nvPr>
            <p:ph type="title"/>
          </p:nvPr>
        </p:nvSpPr>
        <p:spPr>
          <a:xfrm>
            <a:off x="458050" y="1482800"/>
            <a:ext cx="84930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b="1" lang="en-GB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i.</a:t>
            </a:r>
            <a:r>
              <a:rPr lang="en-GB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lang="en-GB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Automating the labeling stage given the short timeline for completion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b="1" lang="en-GB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ii.</a:t>
            </a:r>
            <a:r>
              <a:rPr lang="en-GB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GB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Identifying the right model prior to training, due to computational expense of these models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8"/>
          <p:cNvSpPr txBox="1"/>
          <p:nvPr>
            <p:ph idx="1" type="body"/>
          </p:nvPr>
        </p:nvSpPr>
        <p:spPr>
          <a:xfrm>
            <a:off x="570300" y="3562525"/>
            <a:ext cx="8173500" cy="11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1" lang="en-GB" sz="18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iii.</a:t>
            </a:r>
            <a:r>
              <a:rPr lang="en-GB" sz="18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lang="en-GB" sz="18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Model training/validation, and testing on unseen document</a:t>
            </a:r>
            <a:endParaRPr b="1" sz="1800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1" lang="en-GB" sz="18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iv.</a:t>
            </a:r>
            <a:r>
              <a:rPr lang="en-GB" sz="18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lang="en-GB" sz="1800">
                <a:solidFill>
                  <a:srgbClr val="274E13"/>
                </a:solidFill>
                <a:latin typeface="Arial"/>
                <a:ea typeface="Arial"/>
                <a:cs typeface="Arial"/>
                <a:sym typeface="Arial"/>
              </a:rPr>
              <a:t>Encapsulating the trained model into a user-friendly application</a:t>
            </a:r>
            <a:endParaRPr b="1" sz="1800">
              <a:solidFill>
                <a:srgbClr val="274E1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02" name="Google Shape;302;p28"/>
          <p:cNvSpPr/>
          <p:nvPr/>
        </p:nvSpPr>
        <p:spPr>
          <a:xfrm flipH="1" rot="5400000">
            <a:off x="5885954" y="1103724"/>
            <a:ext cx="2043600" cy="3405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Validation</a:t>
            </a:r>
            <a:endParaRPr sz="3000"/>
          </a:p>
        </p:txBody>
      </p:sp>
      <p:sp>
        <p:nvSpPr>
          <p:cNvPr id="308" name="Google Shape;308;p29"/>
          <p:cNvSpPr txBox="1"/>
          <p:nvPr>
            <p:ph idx="1" type="body"/>
          </p:nvPr>
        </p:nvSpPr>
        <p:spPr>
          <a:xfrm>
            <a:off x="802900" y="1517950"/>
            <a:ext cx="4516200" cy="28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 legal documents to be segmented into multiple text sections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Accuracy be measured by Recall, Precession, and F1score 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9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Application</a:t>
            </a:r>
            <a:endParaRPr sz="3000"/>
          </a:p>
        </p:txBody>
      </p:sp>
      <p:sp>
        <p:nvSpPr>
          <p:cNvPr id="315" name="Google Shape;315;p30"/>
          <p:cNvSpPr txBox="1"/>
          <p:nvPr>
            <p:ph idx="1" type="body"/>
          </p:nvPr>
        </p:nvSpPr>
        <p:spPr>
          <a:xfrm>
            <a:off x="351275" y="1442675"/>
            <a:ext cx="4516200" cy="10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Object detection in any field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30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317" name="Google Shape;3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9100" y="393750"/>
            <a:ext cx="3520100" cy="1980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2900" y="2671100"/>
            <a:ext cx="3116299" cy="23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648975"/>
            <a:ext cx="1924050" cy="159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28850" y="2648975"/>
            <a:ext cx="2752725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Project timeline</a:t>
            </a:r>
            <a:endParaRPr sz="3000"/>
          </a:p>
        </p:txBody>
      </p:sp>
      <p:sp>
        <p:nvSpPr>
          <p:cNvPr id="326" name="Google Shape;326;p31"/>
          <p:cNvSpPr txBox="1"/>
          <p:nvPr/>
        </p:nvSpPr>
        <p:spPr>
          <a:xfrm>
            <a:off x="1158072" y="1900925"/>
            <a:ext cx="7347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Week 1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selection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31"/>
          <p:cNvSpPr txBox="1"/>
          <p:nvPr/>
        </p:nvSpPr>
        <p:spPr>
          <a:xfrm>
            <a:off x="2183524" y="1900925"/>
            <a:ext cx="7347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Week 2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9" name="Google Shape;329;p31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 </a:t>
            </a: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collection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31"/>
          <p:cNvSpPr txBox="1"/>
          <p:nvPr/>
        </p:nvSpPr>
        <p:spPr>
          <a:xfrm>
            <a:off x="3307382" y="1900925"/>
            <a:ext cx="781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Week 3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31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Model set up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31"/>
          <p:cNvSpPr txBox="1"/>
          <p:nvPr/>
        </p:nvSpPr>
        <p:spPr>
          <a:xfrm>
            <a:off x="4399000" y="1900925"/>
            <a:ext cx="781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Week 4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3" name="Google Shape;333;p31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Training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" name="Google Shape;334;p31"/>
          <p:cNvSpPr txBox="1"/>
          <p:nvPr/>
        </p:nvSpPr>
        <p:spPr>
          <a:xfrm>
            <a:off x="5487301" y="1900925"/>
            <a:ext cx="781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Week 5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31"/>
          <p:cNvSpPr txBox="1"/>
          <p:nvPr/>
        </p:nvSpPr>
        <p:spPr>
          <a:xfrm>
            <a:off x="5703047" y="30465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Evaluation and tuneup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p31"/>
          <p:cNvSpPr txBox="1"/>
          <p:nvPr/>
        </p:nvSpPr>
        <p:spPr>
          <a:xfrm>
            <a:off x="6485830" y="1900925"/>
            <a:ext cx="8745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Week 6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Google Shape;337;p31"/>
          <p:cNvSpPr txBox="1"/>
          <p:nvPr/>
        </p:nvSpPr>
        <p:spPr>
          <a:xfrm>
            <a:off x="6837184" y="30465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App development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8" name="Google Shape;338;p31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31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0" name="Google Shape;340;p31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41" name="Google Shape;341;p31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31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31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4" name="Google Shape;344;p31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5" name="Google Shape;345;p31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46" name="Google Shape;346;p31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7" name="Google Shape;347;p31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8" name="Google Shape;348;p31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49" name="Google Shape;349;p31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31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51" name="Google Shape;351;p31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52" name="Google Shape;352;p31"/>
          <p:cNvSpPr/>
          <p:nvPr/>
        </p:nvSpPr>
        <p:spPr>
          <a:xfrm>
            <a:off x="3418076" y="2766013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53" name="Google Shape;353;p31"/>
          <p:cNvSpPr/>
          <p:nvPr/>
        </p:nvSpPr>
        <p:spPr>
          <a:xfrm flipH="1">
            <a:off x="34406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54" name="Google Shape;354;p31"/>
          <p:cNvSpPr/>
          <p:nvPr/>
        </p:nvSpPr>
        <p:spPr>
          <a:xfrm flipH="1">
            <a:off x="23738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55" name="Google Shape;355;p31"/>
          <p:cNvSpPr/>
          <p:nvPr/>
        </p:nvSpPr>
        <p:spPr>
          <a:xfrm>
            <a:off x="2351276" y="2766013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361" name="Google Shape;36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767412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2200" y="152400"/>
            <a:ext cx="3919400" cy="23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32"/>
          <p:cNvSpPr txBox="1"/>
          <p:nvPr/>
        </p:nvSpPr>
        <p:spPr>
          <a:xfrm>
            <a:off x="5495625" y="2948250"/>
            <a:ext cx="3169200" cy="16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Recall</a:t>
            </a:r>
            <a:endParaRPr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Precision</a:t>
            </a:r>
            <a:endParaRPr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F1Score</a:t>
            </a:r>
            <a:endParaRPr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3"/>
          <p:cNvSpPr txBox="1"/>
          <p:nvPr>
            <p:ph type="title"/>
          </p:nvPr>
        </p:nvSpPr>
        <p:spPr>
          <a:xfrm>
            <a:off x="1297500" y="393750"/>
            <a:ext cx="6693900" cy="23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credits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https://medium.com/@ksuryaremanan/beginners-guide-to-object-detection-algorithms-6620fb31c375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3537" y="436163"/>
            <a:ext cx="3416925" cy="427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idx="1" type="body"/>
          </p:nvPr>
        </p:nvSpPr>
        <p:spPr>
          <a:xfrm>
            <a:off x="3712650" y="1781400"/>
            <a:ext cx="1718700" cy="15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600"/>
              <a:t>?</a:t>
            </a:r>
            <a:endParaRPr sz="9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3537" y="436163"/>
            <a:ext cx="3416925" cy="427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Project Objective</a:t>
            </a:r>
            <a:endParaRPr sz="3000"/>
          </a:p>
        </p:txBody>
      </p:sp>
      <p:sp>
        <p:nvSpPr>
          <p:cNvPr id="250" name="Google Shape;250;p21"/>
          <p:cNvSpPr txBox="1"/>
          <p:nvPr>
            <p:ph idx="1" type="body"/>
          </p:nvPr>
        </p:nvSpPr>
        <p:spPr>
          <a:xfrm>
            <a:off x="1297500" y="1567550"/>
            <a:ext cx="7038900" cy="15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latin typeface="Arial"/>
                <a:ea typeface="Arial"/>
                <a:cs typeface="Arial"/>
                <a:sym typeface="Arial"/>
              </a:rPr>
              <a:t>Segmentation of documents into text classes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2"/>
          <p:cNvSpPr txBox="1"/>
          <p:nvPr>
            <p:ph type="title"/>
          </p:nvPr>
        </p:nvSpPr>
        <p:spPr>
          <a:xfrm>
            <a:off x="1297500" y="393750"/>
            <a:ext cx="7038900" cy="30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Thomson Reuters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Process</a:t>
            </a: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legal contracts, and extract important information from the documents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Point of contact: Robert Rankin (TR Tech, Content &amp; Ops)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3"/>
          <p:cNvSpPr txBox="1"/>
          <p:nvPr>
            <p:ph type="title"/>
          </p:nvPr>
        </p:nvSpPr>
        <p:spPr>
          <a:xfrm>
            <a:off x="977250" y="55050"/>
            <a:ext cx="7779300" cy="9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Project overview &amp; expectation</a:t>
            </a:r>
            <a:endParaRPr sz="3000"/>
          </a:p>
        </p:txBody>
      </p:sp>
      <p:sp>
        <p:nvSpPr>
          <p:cNvPr id="261" name="Google Shape;261;p23"/>
          <p:cNvSpPr txBox="1"/>
          <p:nvPr>
            <p:ph idx="1" type="body"/>
          </p:nvPr>
        </p:nvSpPr>
        <p:spPr>
          <a:xfrm>
            <a:off x="3724500" y="250575"/>
            <a:ext cx="5419500" cy="4710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·</a:t>
            </a:r>
            <a:r>
              <a:rPr lang="en-GB" sz="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</a:t>
            </a: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 automate the data extraction stage through Segmentation of the documents into text classes such as: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11430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¨    body-text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11430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¨    titles/headings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11430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¨    footers/headers/pagination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11430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¨    tables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11430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¨    signatures/seals.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Approach</a:t>
            </a:r>
            <a:endParaRPr sz="3000"/>
          </a:p>
        </p:txBody>
      </p:sp>
      <p:sp>
        <p:nvSpPr>
          <p:cNvPr id="267" name="Google Shape;267;p24"/>
          <p:cNvSpPr txBox="1"/>
          <p:nvPr>
            <p:ph type="title"/>
          </p:nvPr>
        </p:nvSpPr>
        <p:spPr>
          <a:xfrm>
            <a:off x="958800" y="1155975"/>
            <a:ext cx="3540600" cy="21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Using a combination of ML/DNN algorithms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4"/>
          <p:cNvSpPr txBox="1"/>
          <p:nvPr>
            <p:ph idx="1" type="body"/>
          </p:nvPr>
        </p:nvSpPr>
        <p:spPr>
          <a:xfrm>
            <a:off x="4666775" y="125300"/>
            <a:ext cx="4026900" cy="47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228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r>
              <a:rPr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       </a:t>
            </a: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NLP-based classifiers</a:t>
            </a:r>
            <a:endParaRPr b="1" sz="14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85800" lvl="0" marL="685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           </a:t>
            </a: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i.</a:t>
            </a:r>
            <a:r>
              <a:rPr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Struggle with segments like lists and bullet points</a:t>
            </a:r>
            <a:endParaRPr b="1" sz="14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85800" lvl="0" marL="685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           </a:t>
            </a: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ii.</a:t>
            </a:r>
            <a:r>
              <a:rPr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Model must be trained and tested on the same doc style</a:t>
            </a:r>
            <a:endParaRPr b="1" sz="14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       </a:t>
            </a: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CNN-based classifiers</a:t>
            </a:r>
            <a:endParaRPr b="1" sz="14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85800" lvl="0" marL="685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           </a:t>
            </a: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i.</a:t>
            </a:r>
            <a:r>
              <a:rPr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Intuitive like human vision classifier</a:t>
            </a:r>
            <a:endParaRPr b="1" sz="14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85800" lvl="0" marL="685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           </a:t>
            </a: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ii.</a:t>
            </a:r>
            <a:r>
              <a:rPr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1" lang="en-GB" sz="14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Same model can be tested on any vocab document</a:t>
            </a:r>
            <a:endParaRPr b="1" sz="140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9" name="Google Shape;2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350" y="2307500"/>
            <a:ext cx="2613325" cy="255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5"/>
          <p:cNvSpPr txBox="1"/>
          <p:nvPr>
            <p:ph type="title"/>
          </p:nvPr>
        </p:nvSpPr>
        <p:spPr>
          <a:xfrm>
            <a:off x="1184800" y="213250"/>
            <a:ext cx="7038900" cy="10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</a:rPr>
              <a:t>CNN-based models</a:t>
            </a:r>
            <a:endParaRPr b="1"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5" name="Google Shape;2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1600" y="1957175"/>
            <a:ext cx="6819900" cy="277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